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60" r:id="rId3"/>
    <p:sldId id="257" r:id="rId4"/>
    <p:sldId id="262" r:id="rId5"/>
    <p:sldId id="263" r:id="rId6"/>
    <p:sldId id="258" r:id="rId7"/>
    <p:sldId id="264" r:id="rId8"/>
    <p:sldId id="265" r:id="rId9"/>
    <p:sldId id="25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4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92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0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93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40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7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2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2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3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0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2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n-p/RuleBasedModels/blob/master/MM/MM.bng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-n-p/RuleBasedModels/blob/master/MM/results/MM/2017-11-01_21-41-20/MM.gd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n-p/RuleBasedModels/blob/master/MM/MM_sbml_sbmlmulti.x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AE8D-439A-436A-8193-3A1B1A2B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00199"/>
            <a:ext cx="7766936" cy="200240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ANALYSIS OF RULE BASED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C880F-0A91-4597-B673-532E970D7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50772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Spencer Purves</a:t>
            </a:r>
          </a:p>
        </p:txBody>
      </p:sp>
    </p:spTree>
    <p:extLst>
      <p:ext uri="{BB962C8B-B14F-4D97-AF65-F5344CB8AC3E}">
        <p14:creationId xmlns:p14="http://schemas.microsoft.com/office/powerpoint/2010/main" val="168403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AA60-67FC-4266-8C52-9AF669DB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78D7-3C0C-4379-87D9-B1B347717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extracting required information from SBML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 ODE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Produce graphs of simulation</a:t>
            </a:r>
          </a:p>
        </p:txBody>
      </p:sp>
    </p:spTree>
    <p:extLst>
      <p:ext uri="{BB962C8B-B14F-4D97-AF65-F5344CB8AC3E}">
        <p14:creationId xmlns:p14="http://schemas.microsoft.com/office/powerpoint/2010/main" val="89849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8E83-7AAF-4159-B80F-DB0E28EE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8541"/>
          </a:xfrm>
        </p:spPr>
        <p:txBody>
          <a:bodyPr/>
          <a:lstStyle/>
          <a:p>
            <a:r>
              <a:rPr lang="en-US" dirty="0"/>
              <a:t>What is a rule based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54D1-CE2E-434A-A560-DB96A5DF1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566"/>
            <a:ext cx="8654925" cy="759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Just as it sounds – a biological model based on a set of rules</a:t>
            </a:r>
          </a:p>
          <a:p>
            <a:r>
              <a:rPr lang="en-US" dirty="0"/>
              <a:t>Rules govern the reactions of molecules in the cellular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CB00F14-5C2B-493E-AE44-893EF090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71" y="2259107"/>
            <a:ext cx="6000452" cy="45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45FB-54AC-4306-8A6A-F5D16A2F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1294"/>
          </a:xfrm>
        </p:spPr>
        <p:txBody>
          <a:bodyPr/>
          <a:lstStyle/>
          <a:p>
            <a:r>
              <a:rPr lang="en-US" dirty="0"/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65E9-A7FB-4FFB-9B07-3FBBEBA2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5025"/>
            <a:ext cx="8596668" cy="4087056"/>
          </a:xfrm>
        </p:spPr>
        <p:txBody>
          <a:bodyPr/>
          <a:lstStyle/>
          <a:p>
            <a:r>
              <a:rPr lang="en-US" dirty="0"/>
              <a:t>Developed to help model complex cellular functions like signaling networks, transcription networks and metabolic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Models can help understand outcomes and assist in outcome prediction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Molecules with multiple binding sites and many possible interactions per site  have intractable combinatorial complexity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complexity can be expressed more reasonably through a set of rules that define the interactions of the molecules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3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AB754-F8D6-4E9C-92F7-84220B1D3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75" y="53885"/>
                <a:ext cx="8596668" cy="79776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RULE: LYN SH2 domain binds to phosphorylated Tyr 218 on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subunit of </a:t>
                </a:r>
                <a:r>
                  <a:rPr lang="en-US" dirty="0" err="1"/>
                  <a:t>FceRI</a:t>
                </a:r>
                <a:endParaRPr lang="en-US" dirty="0"/>
              </a:p>
              <a:p>
                <a:r>
                  <a:rPr lang="en-US" dirty="0"/>
                  <a:t>Elements not specified can be in any state – many different interactions 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AB754-F8D6-4E9C-92F7-84220B1D3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75" y="53885"/>
                <a:ext cx="8596668" cy="797764"/>
              </a:xfrm>
              <a:blipFill>
                <a:blip r:embed="rId2"/>
                <a:stretch>
                  <a:fillRect l="-7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962A77E-CC42-4C89-AD7E-B74B00FB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8" y="1027489"/>
            <a:ext cx="4196807" cy="130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9B53C-F328-4E8F-80E2-75E127094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95" y="1027489"/>
            <a:ext cx="4403802" cy="346166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90DCBA-FDFB-47AA-9AED-C42F7A8CF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5" y="2506665"/>
            <a:ext cx="8408908" cy="1707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38E8BA-9520-40B6-90E3-4204EB45F561}"/>
              </a:ext>
            </a:extLst>
          </p:cNvPr>
          <p:cNvSpPr txBox="1"/>
          <p:nvPr/>
        </p:nvSpPr>
        <p:spPr>
          <a:xfrm>
            <a:off x="1725705" y="4946087"/>
            <a:ext cx="6485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Action Kinetics determines the reaction rate:</a:t>
            </a:r>
          </a:p>
          <a:p>
            <a:endParaRPr lang="en-US" dirty="0"/>
          </a:p>
          <a:p>
            <a:r>
              <a:rPr lang="en-US" dirty="0"/>
              <a:t>Rate forward = </a:t>
            </a:r>
            <a:r>
              <a:rPr lang="en-US" dirty="0" err="1"/>
              <a:t>kpL</a:t>
            </a:r>
            <a:r>
              <a:rPr lang="en-US" dirty="0"/>
              <a:t> * [LYN(SH2)] * [</a:t>
            </a:r>
            <a:r>
              <a:rPr lang="en-US" dirty="0" err="1"/>
              <a:t>FceRI</a:t>
            </a:r>
            <a:r>
              <a:rPr lang="en-US" dirty="0"/>
              <a:t>(bY_218~P)]</a:t>
            </a:r>
          </a:p>
        </p:txBody>
      </p:sp>
    </p:spTree>
    <p:extLst>
      <p:ext uri="{BB962C8B-B14F-4D97-AF65-F5344CB8AC3E}">
        <p14:creationId xmlns:p14="http://schemas.microsoft.com/office/powerpoint/2010/main" val="88795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73E8-4BDC-4338-AC00-CE0467DF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9247"/>
          </a:xfrm>
        </p:spPr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C3D1-5FAD-4942-B280-5F837BBF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565"/>
            <a:ext cx="8596668" cy="4660797"/>
          </a:xfrm>
        </p:spPr>
        <p:txBody>
          <a:bodyPr/>
          <a:lstStyle/>
          <a:p>
            <a:r>
              <a:rPr lang="en-US" dirty="0"/>
              <a:t>Main Goal: to create software to model and analyze rule based models</a:t>
            </a:r>
          </a:p>
          <a:p>
            <a:pPr lvl="1"/>
            <a:r>
              <a:rPr lang="en-US" dirty="0"/>
              <a:t>Use currently available software to create a rule based model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Export model to a SBML file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Using Python and the </a:t>
            </a:r>
            <a:r>
              <a:rPr lang="en-US" dirty="0" err="1"/>
              <a:t>libSBML</a:t>
            </a:r>
            <a:r>
              <a:rPr lang="en-US" dirty="0"/>
              <a:t> library import the rule based model SBML file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Extract necessary information from the file like rate constants, parameters, molecules, species, rules and reactions.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Use extracted model information to analyze and simulate the model using ODE and SSA methods</a:t>
            </a:r>
          </a:p>
        </p:txBody>
      </p:sp>
    </p:spTree>
    <p:extLst>
      <p:ext uri="{BB962C8B-B14F-4D97-AF65-F5344CB8AC3E}">
        <p14:creationId xmlns:p14="http://schemas.microsoft.com/office/powerpoint/2010/main" val="136772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FFA5-B08F-49D7-A56A-C2E34EA5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0"/>
          </a:xfrm>
        </p:spPr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and </a:t>
            </a:r>
            <a:r>
              <a:rPr lang="en-US" dirty="0" err="1"/>
              <a:t>RuleBender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5E17-63EE-4E89-BAEB-C69A94B5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907"/>
            <a:ext cx="8596668" cy="4620456"/>
          </a:xfrm>
        </p:spPr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is software to specify and define a rule based model</a:t>
            </a:r>
          </a:p>
          <a:p>
            <a:r>
              <a:rPr lang="en-US" dirty="0" err="1"/>
              <a:t>RuleBender</a:t>
            </a:r>
            <a:r>
              <a:rPr lang="en-US" dirty="0"/>
              <a:t> is a tool to simulate and visualize </a:t>
            </a:r>
            <a:r>
              <a:rPr lang="en-US" dirty="0" err="1"/>
              <a:t>BioNetGen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bngl</a:t>
            </a:r>
            <a:r>
              <a:rPr lang="en-US" dirty="0"/>
              <a:t> file of a simple model </a:t>
            </a:r>
          </a:p>
          <a:p>
            <a:r>
              <a:rPr lang="en-US" dirty="0">
                <a:hlinkClick r:id="rId2"/>
              </a:rPr>
              <a:t>https://github.com/s-n-p/RuleBasedModels/blob/master/MM/MM.bngl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2054-F95E-4F2F-8844-20ABE6BE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4129"/>
            <a:ext cx="8596668" cy="667871"/>
          </a:xfrm>
        </p:spPr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RuleBender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59830-9CEE-4EFA-9693-74F0D20BD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06919"/>
            <a:ext cx="8596668" cy="9412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https://github.com/s-n-p/RuleBasedModels/blob/master/MM/results/MM/2017-11-01_21-41-20/MM.gdat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CB372-A720-47D2-BD72-C1A4729D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47" y="1793038"/>
            <a:ext cx="2380947" cy="1900961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6398BF9-CC29-4DA3-830F-A383F951B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4" y="4128859"/>
            <a:ext cx="8946147" cy="13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6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17E9CFEC-340A-4377-A4AB-0F5A4CA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7" y="219634"/>
            <a:ext cx="9288732" cy="470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06073-6653-4F8C-BAEA-5A56952B0924}"/>
              </a:ext>
            </a:extLst>
          </p:cNvPr>
          <p:cNvSpPr txBox="1"/>
          <p:nvPr/>
        </p:nvSpPr>
        <p:spPr>
          <a:xfrm>
            <a:off x="461682" y="5051612"/>
            <a:ext cx="2931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Molecules SU S(Y~0)</a:t>
            </a:r>
          </a:p>
          <a:p>
            <a:r>
              <a:rPr lang="en-US" dirty="0"/>
              <a:t>Molecules SP S(Y~P)</a:t>
            </a:r>
          </a:p>
          <a:p>
            <a:r>
              <a:rPr lang="en-US" dirty="0"/>
              <a:t>Molecules ES E(s!1).S(Y!1)</a:t>
            </a:r>
          </a:p>
          <a:p>
            <a:r>
              <a:rPr lang="en-US" dirty="0"/>
              <a:t>Molecules </a:t>
            </a:r>
            <a:r>
              <a:rPr lang="en-US" dirty="0" err="1"/>
              <a:t>Etot</a:t>
            </a:r>
            <a:r>
              <a:rPr lang="en-US" dirty="0"/>
              <a:t> E()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5097E-595F-47AC-A470-A4676D29072A}"/>
              </a:ext>
            </a:extLst>
          </p:cNvPr>
          <p:cNvSpPr txBox="1"/>
          <p:nvPr/>
        </p:nvSpPr>
        <p:spPr>
          <a:xfrm>
            <a:off x="3966881" y="5051612"/>
            <a:ext cx="545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ESbind: E(s) + S(Y~0) &lt;-&gt; E(s!1).S(Y~0!1) kp1,km1</a:t>
            </a:r>
          </a:p>
          <a:p>
            <a:r>
              <a:rPr lang="pt-BR" dirty="0"/>
              <a:t>ESconvert: E(s!1).S(Y~0!1) -&gt; E(s) + S(Y~P) k2</a:t>
            </a:r>
          </a:p>
          <a:p>
            <a:r>
              <a:rPr lang="pt-BR" dirty="0"/>
              <a:t>Esyndeg: 0 &lt;-&gt; E(s) ksyn, kdeg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1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AAD4-D958-472B-94CE-722AF7EB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D5CC-7543-4651-BF91-08F270AC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https://github.com/s-n-p/RuleBasedModels/blob/master/MM/MM_sbml_sbmlmulti.xml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516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1517</TotalTime>
  <Words>456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Trebuchet MS</vt:lpstr>
      <vt:lpstr>Wingdings 3</vt:lpstr>
      <vt:lpstr>Facet</vt:lpstr>
      <vt:lpstr>ANALYSIS OF RULE BASED MODELS</vt:lpstr>
      <vt:lpstr>What is a rule based model?</vt:lpstr>
      <vt:lpstr>Why? </vt:lpstr>
      <vt:lpstr>PowerPoint Presentation</vt:lpstr>
      <vt:lpstr>My Project</vt:lpstr>
      <vt:lpstr>BioNetGen and RuleBender</vt:lpstr>
      <vt:lpstr>Results from RuleBender</vt:lpstr>
      <vt:lpstr>PowerPoint Presentation</vt:lpstr>
      <vt:lpstr>SBML file</vt:lpstr>
      <vt:lpstr>Going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RULE BASED MODELS</dc:title>
  <dc:creator>Spencer Purves</dc:creator>
  <cp:lastModifiedBy>Spencer Purves</cp:lastModifiedBy>
  <cp:revision>29</cp:revision>
  <dcterms:created xsi:type="dcterms:W3CDTF">2017-11-29T19:31:47Z</dcterms:created>
  <dcterms:modified xsi:type="dcterms:W3CDTF">2017-11-30T20:56:36Z</dcterms:modified>
</cp:coreProperties>
</file>